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50" r:id="rId1"/>
  </p:sldMasterIdLst>
  <p:notesMasterIdLst>
    <p:notesMasterId r:id="rId33"/>
  </p:notesMasterIdLst>
  <p:sldIdLst>
    <p:sldId id="256" r:id="rId2"/>
    <p:sldId id="402" r:id="rId3"/>
    <p:sldId id="367" r:id="rId4"/>
    <p:sldId id="366" r:id="rId5"/>
    <p:sldId id="399" r:id="rId6"/>
    <p:sldId id="398" r:id="rId7"/>
    <p:sldId id="400" r:id="rId8"/>
    <p:sldId id="363" r:id="rId9"/>
    <p:sldId id="364" r:id="rId10"/>
    <p:sldId id="403" r:id="rId11"/>
    <p:sldId id="397" r:id="rId12"/>
    <p:sldId id="394" r:id="rId13"/>
    <p:sldId id="368" r:id="rId14"/>
    <p:sldId id="369" r:id="rId15"/>
    <p:sldId id="385" r:id="rId16"/>
    <p:sldId id="372" r:id="rId17"/>
    <p:sldId id="401" r:id="rId18"/>
    <p:sldId id="360" r:id="rId19"/>
    <p:sldId id="380" r:id="rId20"/>
    <p:sldId id="377" r:id="rId21"/>
    <p:sldId id="354" r:id="rId22"/>
    <p:sldId id="379" r:id="rId23"/>
    <p:sldId id="387" r:id="rId24"/>
    <p:sldId id="382" r:id="rId25"/>
    <p:sldId id="390" r:id="rId26"/>
    <p:sldId id="391" r:id="rId27"/>
    <p:sldId id="383" r:id="rId28"/>
    <p:sldId id="393" r:id="rId29"/>
    <p:sldId id="395" r:id="rId30"/>
    <p:sldId id="386" r:id="rId31"/>
    <p:sldId id="283" r:id="rId32"/>
  </p:sldIdLst>
  <p:sldSz cx="9144000" cy="6858000" type="screen4x3"/>
  <p:notesSz cx="67691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8" autoAdjust="0"/>
    <p:restoredTop sz="96404" autoAdjust="0"/>
  </p:normalViewPr>
  <p:slideViewPr>
    <p:cSldViewPr>
      <p:cViewPr varScale="1">
        <p:scale>
          <a:sx n="64" d="100"/>
          <a:sy n="64" d="100"/>
        </p:scale>
        <p:origin x="13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6693" cy="5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014" y="2"/>
            <a:ext cx="3036693" cy="5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830263"/>
            <a:ext cx="5543550" cy="415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6" y="5267724"/>
            <a:ext cx="5606444" cy="49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10530286"/>
            <a:ext cx="3036693" cy="55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014" y="10530286"/>
            <a:ext cx="3036693" cy="55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51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7.01.2021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Uluslararası Akademik İlişkiler Koordinatörlüğü 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6491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7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73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76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03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12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94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4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8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0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7.01.2021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Uluslararası Akademik İlişkiler Koordinatörlüğü 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4D21-E28C-4578-BFCC-D9E91E7526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97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48611" name="Alt Başlık 2"/>
          <p:cNvSpPr>
            <a:spLocks noGrp="1"/>
          </p:cNvSpPr>
          <p:nvPr>
            <p:ph type="subTitle" idx="1"/>
          </p:nvPr>
        </p:nvSpPr>
        <p:spPr>
          <a:xfrm>
            <a:off x="123056" y="4149080"/>
            <a:ext cx="4953000" cy="108012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2097152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57521"/>
            <a:ext cx="2160240" cy="200229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424" y="3032153"/>
            <a:ext cx="95615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Bologna Koordinatörlüğü  &amp; Meslek Yüksekokulları </a:t>
            </a:r>
          </a:p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Bologna Birim Koordinatörleri </a:t>
            </a:r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2025-2026 Güz </a:t>
            </a:r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Dönemi </a:t>
            </a:r>
          </a:p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I. Değerlendirme </a:t>
            </a:r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Toplantısı    </a:t>
            </a:r>
          </a:p>
          <a:p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              </a:t>
            </a:r>
          </a:p>
          <a:p>
            <a:pPr algn="ctr"/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Prof. Dr. NERMİN BULUNUZ </a:t>
            </a:r>
          </a:p>
          <a:p>
            <a:pPr algn="ctr"/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Uzman NİLÜFER ÖZEN</a:t>
            </a:r>
          </a:p>
          <a:p>
            <a:pPr algn="ctr"/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 14.10.2025</a:t>
            </a:r>
            <a:endParaRPr lang="tr-T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" y="-23014"/>
            <a:ext cx="9144000" cy="40466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16"/>
            <a:ext cx="9144000" cy="10576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9" y="6310938"/>
            <a:ext cx="9144000" cy="1057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65"/>
            <a:ext cx="9144000" cy="4571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141074"/>
            <a:ext cx="9144000" cy="4571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04865"/>
            <a:ext cx="2520280" cy="221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663277"/>
            <a:ext cx="8064896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libri  "/>
              </a:rPr>
              <a:t>2025 Yılında Akreditasyon Süreci Devam Eden </a:t>
            </a:r>
            <a:r>
              <a:rPr lang="tr-TR" sz="2800" b="1" dirty="0" smtClean="0">
                <a:solidFill>
                  <a:srgbClr val="FF0000"/>
                </a:solidFill>
                <a:latin typeface="Calibri  "/>
              </a:rPr>
              <a:t>MYO Programlarımız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683568" y="198884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Gemlik </a:t>
            </a:r>
            <a:r>
              <a:rPr lang="tr-TR" dirty="0" smtClean="0"/>
              <a:t>Asım Kocabıyık MYO </a:t>
            </a:r>
            <a:r>
              <a:rPr lang="tr-TR" dirty="0"/>
              <a:t>– Bilgisayar Programcılığı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İnegöl MYO – İnşaat Teknolojisi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Karacabey MYO – Laborant ve Veteriner Sağlık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Keles MYO – Bankacılık ve Sigortacılık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Mennan Pasinli  MYO – Atçılık ve Antrenörlüğü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Orhangazi Yeniköy Asil Çelik MYO – Elektronik Teknolojisi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Sağlık Hizmetleri MYO – İlk Acil Yardım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Sosyal Bilimler MYO – Lojistik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Teknik Bilimler MYO – Makine Programı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Yenişehir İbrahim Orhan MYO – Sivil Hava Ulaştırma İşletmeciliği Programı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5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27584" y="764704"/>
            <a:ext cx="4572000" cy="32480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AKREDİTASYON SÜRECİNDEKİ MYO’LARDAN NİHAİ RAPOR </a:t>
            </a: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GÖNDEREN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BİRİMLER</a:t>
            </a:r>
            <a:endParaRPr lang="tr-T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Gemlik Asım Kocabıyık MYO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Karacabey MYO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Mennan Pasinli  MYO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Orhangazi Yeniköy Asil Çelik MYO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 Bilimler MYO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Yenişehir İbrahim Orhan MYO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Sosyal Bilimler MYO</a:t>
            </a: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211960" y="3861048"/>
            <a:ext cx="4572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AKREDİTASYON SÜRECİNDEKİ MYO’LARDAN NİHAİ RAPOR GÖNDERMEYEN BİRİMLER</a:t>
            </a:r>
            <a:endParaRPr lang="tr-T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İnegöl MYO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Sağlık Hizmetleri MYO</a:t>
            </a:r>
            <a:endParaRPr lang="tr-T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Keles MYO</a:t>
            </a: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2. Kontrol Listesi ve Nihai Raporlarının KİKSİS </a:t>
            </a:r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Üzerinden Paylaşılması 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886700" cy="4083627"/>
          </a:xfrm>
        </p:spPr>
      </p:pic>
    </p:spTree>
    <p:extLst>
      <p:ext uri="{BB962C8B-B14F-4D97-AF65-F5344CB8AC3E}">
        <p14:creationId xmlns:p14="http://schemas.microsoft.com/office/powerpoint/2010/main" val="32234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1744" y="910118"/>
            <a:ext cx="7886700" cy="821507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14096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BİDB </a:t>
            </a:r>
            <a:r>
              <a:rPr lang="tr-TR" dirty="0"/>
              <a:t>tarafından </a:t>
            </a:r>
            <a:r>
              <a:rPr lang="tr-TR" dirty="0" smtClean="0"/>
              <a:t>(02.09.2025) tarihinde bir önceki yılın Bologna </a:t>
            </a:r>
            <a:r>
              <a:rPr lang="tr-TR" dirty="0"/>
              <a:t>ders öğretim planı </a:t>
            </a:r>
            <a:r>
              <a:rPr lang="tr-TR" dirty="0" smtClean="0"/>
              <a:t>bilgileri, 2025-2026 </a:t>
            </a:r>
            <a:r>
              <a:rPr lang="tr-TR" dirty="0"/>
              <a:t>akademik yılına </a:t>
            </a:r>
            <a:r>
              <a:rPr lang="tr-TR" dirty="0" smtClean="0"/>
              <a:t>kopyalanmıştır.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95536" y="625296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3. Kopyalama Sonrası BİDB Tarafından Koordinatörlüğümüze İletilen, Bologna Ders Öğretim Planında Eksiklik Bulunan Dersler Listesi</a:t>
            </a:r>
          </a:p>
          <a:p>
            <a:pPr marL="109728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tr-TR" dirty="0" err="1"/>
              <a:t>Bknz</a:t>
            </a:r>
            <a:r>
              <a:rPr lang="tr-TR" dirty="0"/>
              <a:t>, Güncel </a:t>
            </a:r>
            <a:r>
              <a:rPr lang="tr-TR" dirty="0" err="1"/>
              <a:t>Excell</a:t>
            </a:r>
            <a:r>
              <a:rPr lang="tr-TR" dirty="0"/>
              <a:t> Listesi</a:t>
            </a:r>
          </a:p>
        </p:txBody>
      </p:sp>
    </p:spTree>
    <p:extLst>
      <p:ext uri="{BB962C8B-B14F-4D97-AF65-F5344CB8AC3E}">
        <p14:creationId xmlns:p14="http://schemas.microsoft.com/office/powerpoint/2010/main" val="33150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107000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 (Başlıklar)"/>
              </a:rPr>
              <a:t>4. 13 Ekim 2025 / Saat 09:00 </a:t>
            </a:r>
            <a:r>
              <a:rPr lang="tr-TR" sz="3600" b="1" dirty="0">
                <a:solidFill>
                  <a:srgbClr val="FF0000"/>
                </a:solidFill>
                <a:latin typeface="Calibri (Başlıklar)"/>
              </a:rPr>
              <a:t>İtibarı ile Bologna’da son durum </a:t>
            </a:r>
            <a:r>
              <a:rPr lang="tr-TR" sz="3600" b="1" dirty="0" smtClean="0">
                <a:solidFill>
                  <a:srgbClr val="FF0000"/>
                </a:solidFill>
                <a:latin typeface="Calibri (Başlıklar)"/>
              </a:rPr>
              <a:t>(13.10.2025)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90689"/>
            <a:ext cx="3659104" cy="36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638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+mn-lt"/>
              </a:rPr>
              <a:t>Meslek Yüksekokullarında </a:t>
            </a:r>
            <a:r>
              <a:rPr lang="tr-TR" b="1" dirty="0" err="1" smtClean="0">
                <a:solidFill>
                  <a:srgbClr val="FF0000"/>
                </a:solidFill>
                <a:latin typeface="+mn-lt"/>
              </a:rPr>
              <a:t>Bolgona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 Ders Öğretim Planı Bilgisi Eksiği Olan Ders Sayıları : 224 Ders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225748" cy="3888432"/>
          </a:xfrm>
        </p:spPr>
      </p:pic>
      <p:sp>
        <p:nvSpPr>
          <p:cNvPr id="9" name="Dikdörtgen 8"/>
          <p:cNvSpPr/>
          <p:nvPr/>
        </p:nvSpPr>
        <p:spPr>
          <a:xfrm>
            <a:off x="507637" y="5589240"/>
            <a:ext cx="8505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tr-TR" dirty="0" smtClean="0"/>
              <a:t>Bologna Ders Öğretim Planı Bilgi Eksiği Bulunmayalar;</a:t>
            </a:r>
          </a:p>
          <a:p>
            <a:pPr marL="109728" indent="0">
              <a:buNone/>
            </a:pPr>
            <a:r>
              <a:rPr lang="tr-TR" dirty="0" err="1" smtClean="0"/>
              <a:t>Büyükorhan</a:t>
            </a:r>
            <a:r>
              <a:rPr lang="tr-TR" dirty="0" smtClean="0"/>
              <a:t> MYO, Harmancık</a:t>
            </a:r>
            <a:r>
              <a:rPr lang="tr-TR" dirty="0"/>
              <a:t> MYO</a:t>
            </a:r>
            <a:r>
              <a:rPr lang="tr-TR" dirty="0" smtClean="0"/>
              <a:t>, Orhaneli</a:t>
            </a:r>
            <a:r>
              <a:rPr lang="tr-TR" dirty="0"/>
              <a:t> MYO</a:t>
            </a:r>
            <a:r>
              <a:rPr lang="tr-TR" dirty="0" smtClean="0"/>
              <a:t>, Mustafa Kemalpaşa</a:t>
            </a:r>
            <a:r>
              <a:rPr lang="tr-TR" dirty="0"/>
              <a:t> MYO</a:t>
            </a:r>
            <a:r>
              <a:rPr lang="tr-TR" dirty="0" smtClean="0"/>
              <a:t>, İznik</a:t>
            </a:r>
            <a:r>
              <a:rPr lang="tr-TR" dirty="0"/>
              <a:t> </a:t>
            </a:r>
            <a:r>
              <a:rPr lang="tr-TR" dirty="0" smtClean="0"/>
              <a:t>MYO.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00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187071"/>
            <a:ext cx="7886700" cy="4989892"/>
          </a:xfrm>
        </p:spPr>
        <p:txBody>
          <a:bodyPr/>
          <a:lstStyle/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r>
              <a:rPr lang="tr-TR" sz="4400" b="1" dirty="0" err="1" smtClean="0">
                <a:solidFill>
                  <a:srgbClr val="FF0000"/>
                </a:solidFill>
              </a:rPr>
              <a:t>Bknz</a:t>
            </a:r>
            <a:r>
              <a:rPr lang="tr-TR" sz="4400" b="1" dirty="0" smtClean="0">
                <a:solidFill>
                  <a:srgbClr val="FF0000"/>
                </a:solidFill>
              </a:rPr>
              <a:t>. </a:t>
            </a:r>
            <a:r>
              <a:rPr lang="tr-TR" sz="4400" b="1" dirty="0">
                <a:solidFill>
                  <a:srgbClr val="FF0000"/>
                </a:solidFill>
              </a:rPr>
              <a:t>Birimlere göre </a:t>
            </a:r>
            <a:r>
              <a:rPr lang="tr-TR" sz="4400" b="1" dirty="0" smtClean="0">
                <a:solidFill>
                  <a:srgbClr val="FF0000"/>
                </a:solidFill>
              </a:rPr>
              <a:t>Bologna ders öğretim planı bilgilerinde </a:t>
            </a:r>
          </a:p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eksiklik bulunan dersler listesi 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err="1" smtClean="0">
                <a:solidFill>
                  <a:srgbClr val="FF0000"/>
                </a:solidFill>
              </a:rPr>
              <a:t>Bknz</a:t>
            </a:r>
            <a:r>
              <a:rPr lang="tr-TR" sz="4400" dirty="0" smtClean="0">
                <a:solidFill>
                  <a:srgbClr val="FF0000"/>
                </a:solidFill>
              </a:rPr>
              <a:t>. Bilgi Paketi &amp; Ders Kataloğundaki program bilgilerinde eksiklik bulunan birimler..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1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692" y="910118"/>
            <a:ext cx="7886700" cy="85397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7. BBK Listesi, Bologna Doluluk Oranı ve Bologna Koordinatörlüğü’nden Haberlerin Web Sayfasında Güncellenmesi</a:t>
            </a:r>
            <a:r>
              <a:rPr lang="tr-TR" sz="3600" b="1" dirty="0">
                <a:solidFill>
                  <a:srgbClr val="FF0000"/>
                </a:solidFill>
              </a:rPr>
              <a:t/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92182"/>
            <a:ext cx="7886700" cy="4018223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86700" cy="1325563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8. </a:t>
            </a:r>
            <a:r>
              <a:rPr lang="tr-TR" sz="3600" b="1" dirty="0" smtClean="0">
                <a:solidFill>
                  <a:srgbClr val="FF0000"/>
                </a:solidFill>
              </a:rPr>
              <a:t>2025-2026 </a:t>
            </a:r>
            <a:r>
              <a:rPr lang="tr-TR" sz="3600" b="1" dirty="0">
                <a:solidFill>
                  <a:srgbClr val="FF0000"/>
                </a:solidFill>
              </a:rPr>
              <a:t>Güz Döneminde Neden Tüm Birimlerde Yeniden Bologna Bilgilerinin Güncelleme Sürecine Gidilmelidir ?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988839"/>
            <a:ext cx="7886700" cy="4188123"/>
          </a:xfrm>
        </p:spPr>
        <p:txBody>
          <a:bodyPr>
            <a:normAutofit fontScale="92500"/>
          </a:bodyPr>
          <a:lstStyle/>
          <a:p>
            <a:r>
              <a:rPr lang="tr-TR" b="1" dirty="0" smtClean="0"/>
              <a:t>2023 verilerine göre YÖK-Araştırma </a:t>
            </a:r>
            <a:r>
              <a:rPr lang="tr-TR" b="1" dirty="0" smtClean="0"/>
              <a:t>Üniversiteleri performans sıralamasında </a:t>
            </a:r>
            <a:r>
              <a:rPr lang="tr-TR" b="1" dirty="0" smtClean="0">
                <a:solidFill>
                  <a:srgbClr val="FF0000"/>
                </a:solidFill>
              </a:rPr>
              <a:t>22.</a:t>
            </a:r>
            <a:r>
              <a:rPr lang="tr-TR" b="1" dirty="0" smtClean="0"/>
              <a:t> </a:t>
            </a:r>
            <a:r>
              <a:rPr lang="tr-TR" b="1" dirty="0" smtClean="0"/>
              <a:t>sıradayız. </a:t>
            </a:r>
          </a:p>
          <a:p>
            <a:r>
              <a:rPr lang="tr-TR" dirty="0" smtClean="0"/>
              <a:t>2024 YÖK Araştırma Üniversiteleri değerlendirmesinde şu </a:t>
            </a:r>
            <a:r>
              <a:rPr lang="tr-TR" dirty="0"/>
              <a:t>anda bulunduğumuz</a:t>
            </a:r>
            <a:r>
              <a:rPr lang="tr-TR" b="1" dirty="0"/>
              <a:t> mevcut </a:t>
            </a:r>
            <a:r>
              <a:rPr lang="tr-TR" b="1" dirty="0" smtClean="0"/>
              <a:t>konumu koruma ve iyileştirme çabası içerisindeyiz. 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b="1" dirty="0"/>
              <a:t>Kurumsal Akreditasyon</a:t>
            </a:r>
            <a:r>
              <a:rPr lang="tr-TR" dirty="0"/>
              <a:t> sürecinde bir üniversite olarak, YÖK tarafından Bologna </a:t>
            </a:r>
            <a:r>
              <a:rPr lang="tr-TR" dirty="0" smtClean="0"/>
              <a:t>bilgileri </a:t>
            </a:r>
            <a:r>
              <a:rPr lang="tr-TR" dirty="0"/>
              <a:t>sık aralıklarla kontrol </a:t>
            </a:r>
            <a:r>
              <a:rPr lang="tr-TR" dirty="0" smtClean="0"/>
              <a:t>edilmektedir. Bu </a:t>
            </a:r>
            <a:r>
              <a:rPr lang="tr-TR" dirty="0"/>
              <a:t>nedenle Bologna ders öğretim planı bilgilerinin ve Bilgi paketi &amp; ders kataloğumuzdaki </a:t>
            </a:r>
            <a:r>
              <a:rPr lang="tr-TR" dirty="0" smtClean="0"/>
              <a:t>bilgilerin </a:t>
            </a:r>
            <a:r>
              <a:rPr lang="tr-TR" dirty="0"/>
              <a:t>her zaman güncel olmasına ihtiyaç </a:t>
            </a:r>
            <a:r>
              <a:rPr lang="tr-TR" dirty="0" smtClean="0"/>
              <a:t>duyulmaktadır.</a:t>
            </a:r>
            <a:endParaRPr lang="tr-TR" dirty="0"/>
          </a:p>
          <a:p>
            <a:r>
              <a:rPr lang="tr-TR" dirty="0" smtClean="0"/>
              <a:t>Birim </a:t>
            </a:r>
            <a:r>
              <a:rPr lang="tr-TR" dirty="0"/>
              <a:t>İç Değerlendirme </a:t>
            </a:r>
            <a:r>
              <a:rPr lang="tr-TR" dirty="0" smtClean="0"/>
              <a:t>Raporları</a:t>
            </a:r>
            <a:r>
              <a:rPr lang="tr-TR" dirty="0"/>
              <a:t> </a:t>
            </a:r>
            <a:r>
              <a:rPr lang="tr-TR" b="1" dirty="0"/>
              <a:t> (BİDR)</a:t>
            </a:r>
            <a:r>
              <a:rPr lang="tr-TR" dirty="0"/>
              <a:t> </a:t>
            </a:r>
            <a:r>
              <a:rPr lang="tr-TR" b="1" dirty="0" smtClean="0"/>
              <a:t>Ocak-Şubat </a:t>
            </a:r>
            <a:r>
              <a:rPr lang="tr-TR" dirty="0" smtClean="0"/>
              <a:t>aylarında,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smtClean="0"/>
              <a:t>Kurumsal </a:t>
            </a:r>
            <a:r>
              <a:rPr lang="tr-TR" b="1" dirty="0"/>
              <a:t>KİDR</a:t>
            </a:r>
            <a:r>
              <a:rPr lang="tr-TR" dirty="0"/>
              <a:t> </a:t>
            </a:r>
            <a:r>
              <a:rPr lang="tr-TR" dirty="0" smtClean="0"/>
              <a:t>raporu </a:t>
            </a:r>
            <a:r>
              <a:rPr lang="tr-TR" dirty="0"/>
              <a:t>ise Şubat ayında </a:t>
            </a:r>
            <a:r>
              <a:rPr lang="tr-TR" dirty="0" smtClean="0"/>
              <a:t>yazılacaktır. </a:t>
            </a:r>
          </a:p>
          <a:p>
            <a:r>
              <a:rPr lang="tr-TR" dirty="0" smtClean="0"/>
              <a:t>YÖK’ün </a:t>
            </a:r>
            <a:r>
              <a:rPr lang="tr-TR" dirty="0"/>
              <a:t>Üniversite İzleme ve Değerlendirme Genel </a:t>
            </a:r>
            <a:r>
              <a:rPr lang="tr-TR" dirty="0" smtClean="0"/>
              <a:t>Raporu (2024) yıl sonunda yayınlanacaktır.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BUÜ Bologna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irim 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Koordinatörlerimiz </a:t>
            </a:r>
            <a:br>
              <a:rPr lang="tr-TR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3200" b="1" dirty="0" err="1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tr-TR" sz="3200" b="1" dirty="0" err="1" smtClean="0">
                <a:solidFill>
                  <a:srgbClr val="FF0000"/>
                </a:solidFill>
                <a:latin typeface="+mn-lt"/>
              </a:rPr>
              <a:t>oşgeldiniz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!  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2025-2026 Güz Dönemi</a:t>
            </a:r>
            <a:endParaRPr lang="tr-TR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230137" cy="108012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5" y="2204864"/>
            <a:ext cx="8900270" cy="35283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055" y="0"/>
            <a:ext cx="956956" cy="8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Başlık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9036496" cy="86409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 (Başlıklar)"/>
              </a:rPr>
              <a:t>8. Bologna Sürecinde Var Olan Aksaklıklar</a:t>
            </a:r>
            <a:endParaRPr lang="tr-TR" sz="2800" b="1" dirty="0">
              <a:solidFill>
                <a:srgbClr val="FF0000"/>
              </a:solidFill>
              <a:latin typeface="Calibri (Başlıklar)"/>
            </a:endParaRPr>
          </a:p>
        </p:txBody>
      </p:sp>
      <p:sp>
        <p:nvSpPr>
          <p:cNvPr id="1048624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Bologna ders koordinatörlerinin </a:t>
            </a:r>
            <a:r>
              <a:rPr lang="tr-TR" dirty="0"/>
              <a:t>isimlerinin sistemde güncel olmaması</a:t>
            </a:r>
            <a:r>
              <a:rPr lang="tr-TR" dirty="0" smtClean="0"/>
              <a:t>,</a:t>
            </a:r>
          </a:p>
          <a:p>
            <a:r>
              <a:rPr lang="tr-TR" dirty="0" smtClean="0"/>
              <a:t>Bazı derslerin İngilizce isimlerindeki yanlışlıklar,</a:t>
            </a:r>
          </a:p>
          <a:p>
            <a:r>
              <a:rPr lang="tr-TR" dirty="0" smtClean="0"/>
              <a:t>Bazı derslerin ders koordinatörlerinin otomasyon sisteminde hiç tanımlanmamış olması,</a:t>
            </a:r>
          </a:p>
          <a:p>
            <a:r>
              <a:rPr lang="tr-TR" dirty="0" smtClean="0"/>
              <a:t>Ön Lisans derslerine ait Bologna ders </a:t>
            </a:r>
            <a:r>
              <a:rPr lang="tr-TR" dirty="0"/>
              <a:t>öğretim planı bilgilerinde yer alan eksikliklerin devam ediyor olması, </a:t>
            </a:r>
            <a:endParaRPr lang="tr-TR" dirty="0" smtClean="0"/>
          </a:p>
          <a:p>
            <a:r>
              <a:rPr lang="tr-TR" dirty="0"/>
              <a:t>Bazı birimlerde akademik yeterliliğin kanıtı olan Bilgi Paketi &amp; Ders </a:t>
            </a:r>
            <a:r>
              <a:rPr lang="tr-TR" dirty="0" smtClean="0"/>
              <a:t>Kataloğu bölümlerinde  </a:t>
            </a:r>
            <a:r>
              <a:rPr lang="tr-TR" dirty="0"/>
              <a:t>güncel </a:t>
            </a:r>
            <a:r>
              <a:rPr lang="tr-TR" dirty="0" smtClean="0"/>
              <a:t>olmayan Genel Tanıtım, Program Yeterliliği </a:t>
            </a:r>
            <a:r>
              <a:rPr lang="tr-TR" dirty="0"/>
              <a:t>- Türkiye Yükseköğretim Yeterlilikler Çerçevesi (TYYÇ) </a:t>
            </a:r>
            <a:r>
              <a:rPr lang="tr-TR" dirty="0" smtClean="0"/>
              <a:t>İlişkisi Matrisi,</a:t>
            </a:r>
            <a:r>
              <a:rPr lang="tr-TR" dirty="0"/>
              <a:t> </a:t>
            </a:r>
            <a:r>
              <a:rPr lang="tr-TR" dirty="0" smtClean="0"/>
              <a:t>Program Yeterliliği - Temel Alan Yeterlilikleri (Tay) İlişkisi Matrisi, </a:t>
            </a:r>
            <a:r>
              <a:rPr lang="tr-TR" dirty="0"/>
              <a:t>Adres İletişim </a:t>
            </a:r>
            <a:r>
              <a:rPr lang="tr-TR" dirty="0" smtClean="0"/>
              <a:t>Bilgileri başta olmak üzere tüm bilgilerin güncellenmemiş olması,</a:t>
            </a:r>
          </a:p>
          <a:p>
            <a:r>
              <a:rPr lang="tr-TR" dirty="0"/>
              <a:t>Bilgi Paketi &amp; Ders </a:t>
            </a:r>
            <a:r>
              <a:rPr lang="tr-TR" dirty="0" smtClean="0"/>
              <a:t>Kataloğunda Genel tanıtım bölümü, Programın kısa geçmişi başlığı altında üniversitemizin adının </a:t>
            </a:r>
            <a:r>
              <a:rPr lang="tr-TR" b="1" dirty="0" smtClean="0"/>
              <a:t>Bursa Uludağ Üniversitesi </a:t>
            </a:r>
            <a:r>
              <a:rPr lang="tr-TR" dirty="0" smtClean="0"/>
              <a:t>olarak değiştirilmesi.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8282" y="836712"/>
            <a:ext cx="8378518" cy="93610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Bilgi Paketi &amp; Ders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Kataloğundaki Güncellemelerin Yapılması </a:t>
            </a:r>
            <a:endParaRPr lang="tr-TR" sz="28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8951" r="14133"/>
          <a:stretch/>
        </p:blipFill>
        <p:spPr bwMode="auto">
          <a:xfrm>
            <a:off x="89028" y="2060849"/>
            <a:ext cx="4569440" cy="405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3306" t="21164" r="47752" b="16127"/>
          <a:stretch/>
        </p:blipFill>
        <p:spPr bwMode="auto">
          <a:xfrm>
            <a:off x="4658468" y="2060849"/>
            <a:ext cx="4485532" cy="405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2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9. </a:t>
            </a:r>
            <a:r>
              <a:rPr lang="tr-TR" sz="2400" b="1" dirty="0">
                <a:solidFill>
                  <a:srgbClr val="FF0000"/>
                </a:solidFill>
                <a:latin typeface="+mn-lt"/>
              </a:rPr>
              <a:t>Bologna 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Sürecinde 2025 Güz Dönemi İş Takvimi &amp; </a:t>
            </a:r>
            <a:br>
              <a:rPr lang="tr-TR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400" b="1" dirty="0" smtClean="0">
                <a:solidFill>
                  <a:srgbClr val="FF0000"/>
                </a:solidFill>
                <a:latin typeface="+mn-lt"/>
              </a:rPr>
              <a:t>Eylem Planlarımız</a:t>
            </a:r>
            <a:r>
              <a:rPr lang="tr-TR" sz="2400" b="1" dirty="0">
                <a:solidFill>
                  <a:srgbClr val="FF0000"/>
                </a:solidFill>
              </a:rPr>
              <a:t/>
            </a:r>
            <a:br>
              <a:rPr lang="tr-TR" sz="2400" b="1" dirty="0">
                <a:solidFill>
                  <a:srgbClr val="FF0000"/>
                </a:solidFill>
              </a:rPr>
            </a:b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14</a:t>
            </a:r>
            <a:r>
              <a:rPr lang="en-US" b="1" dirty="0" smtClean="0"/>
              <a:t> Ekim</a:t>
            </a:r>
            <a:r>
              <a:rPr lang="tr-TR" b="1" dirty="0" smtClean="0"/>
              <a:t> 2025</a:t>
            </a:r>
            <a:r>
              <a:rPr lang="tr-TR" dirty="0" smtClean="0"/>
              <a:t>: 03.10.2025 tarihinde tüm meslek yüksekokullarına gönderilen üst yazıya istinaden, Ders </a:t>
            </a:r>
            <a:r>
              <a:rPr lang="tr-TR" dirty="0"/>
              <a:t>Koordinatörü belli olmayan derslere yeni öğretim elemanlarının </a:t>
            </a:r>
            <a:r>
              <a:rPr lang="tr-TR" dirty="0" smtClean="0"/>
              <a:t>yetkilendirilip yetkilendirilmediği, Program </a:t>
            </a:r>
            <a:r>
              <a:rPr lang="tr-TR" dirty="0"/>
              <a:t>Başkanı ve Bologna Birim Koordinatörleri </a:t>
            </a:r>
            <a:r>
              <a:rPr lang="tr-TR" dirty="0" smtClean="0"/>
              <a:t>listelerin güncel olup olmadığı bilgilerinin kontrol edilip bir hata var ise koordinatörlüğümüze hemen toplantı sonrası bildirilmesi.</a:t>
            </a:r>
          </a:p>
          <a:p>
            <a:r>
              <a:rPr lang="tr-TR" b="1" dirty="0" smtClean="0"/>
              <a:t>14 – 24 Ekim 2025: </a:t>
            </a:r>
            <a:r>
              <a:rPr lang="tr-TR" dirty="0" smtClean="0"/>
              <a:t>Bologna ders öğretim planı bilgisi eksiği olan derslerdeki eksikliklerin giderilmesi ve Program Başkanları tarafından Bilgi Paketi &amp; Ders Kataloğundaki program tanıtım bilgilerinin, program yeterlilikleri, program çıktıları ve matrislerdeki tüm bilgilerin tek tek kontrolünün yapılması.</a:t>
            </a:r>
            <a:endParaRPr lang="tr-TR" b="1" dirty="0" smtClean="0"/>
          </a:p>
          <a:p>
            <a:r>
              <a:rPr lang="tr-TR" b="1" dirty="0" smtClean="0"/>
              <a:t>27 -31 Ekim 2025: </a:t>
            </a:r>
            <a:r>
              <a:rPr lang="tr-TR" dirty="0" smtClean="0"/>
              <a:t>Bologna Koordinatörlüğü tarafından akreditasyon sürecinde olan 10 programımızın program bilgilerinin ve Bologna ders öğretim planı bilgilerinin kontrol edilmesi hata olduğu tespit edilen birimlere geri dönüt verilmesi</a:t>
            </a:r>
          </a:p>
          <a:p>
            <a:r>
              <a:rPr lang="tr-TR" b="1" dirty="0" smtClean="0"/>
              <a:t>03 -05 Kasım 2025: </a:t>
            </a:r>
            <a:r>
              <a:rPr lang="tr-TR" dirty="0" smtClean="0"/>
              <a:t>Bilgi İşlem Daire Başkanlığı tarafından otomasyon sistemi tüm öğretim elemanlarına kapatılacaktır.</a:t>
            </a:r>
            <a:r>
              <a:rPr lang="en-US" dirty="0" smtClean="0"/>
              <a:t>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02.07.2025 REKTÖRLÜK </a:t>
            </a:r>
            <a:r>
              <a:rPr lang="tr-TR" sz="4000" b="1" dirty="0">
                <a:solidFill>
                  <a:srgbClr val="FF0000"/>
                </a:solidFill>
              </a:rPr>
              <a:t>KOORDİNATÖRLER TOPLANTISINDA PAYLAŞILAN EYLEM PLANLARI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4240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+mn-lt"/>
              </a:rPr>
              <a:t>TEMMUZ-ARALIK 2025 DÖNEMİNDE YAPILACAK ÇALIŞMALAR 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1556793"/>
            <a:ext cx="4998628" cy="3024336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93704"/>
            <a:ext cx="493127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TEMMUZ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-ARALIK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2025 DÖNEMİNDE YAPILACAK ÇALIŞMALAR </a:t>
            </a:r>
            <a:endParaRPr lang="tr-TR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5184576" cy="332402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93096"/>
            <a:ext cx="5201593" cy="23990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3318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TEMMUZ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-ARALIK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2025 DÖNEMİNDE YAPILACAK ÇALIŞMALAR </a:t>
            </a:r>
            <a:endParaRPr lang="tr-TR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239494" cy="277650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11" y="3789040"/>
            <a:ext cx="5531718" cy="25561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TEMMUZ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-ARALIK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2025 DÖNEMİNDE YAPILACAK ÇALIŞMALAR </a:t>
            </a:r>
            <a:endParaRPr lang="tr-TR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76872"/>
            <a:ext cx="7886700" cy="29066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Bologna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Koordinatörlüğü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Memnuniyet Anketi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Üst Yönetimin koordinatörler toplantısında üzerinde durduğu anket çalışmalarının Ekim sonunda başlaması kararlaştırılmıştır.</a:t>
            </a:r>
            <a:endParaRPr lang="tr-TR" dirty="0"/>
          </a:p>
          <a:p>
            <a:r>
              <a:rPr lang="tr-TR" dirty="0"/>
              <a:t>Bologna Koordinatörlüğü olarak </a:t>
            </a:r>
            <a:r>
              <a:rPr lang="tr-TR" dirty="0" smtClean="0"/>
              <a:t>ilk kez oluşturduğumuz memnuniyet anketi tüm  MYO Müdürlüklerine üst yazı ile iletilecek ve </a:t>
            </a:r>
            <a:r>
              <a:rPr lang="tr-TR" dirty="0" err="1" smtClean="0"/>
              <a:t>BBK’lara</a:t>
            </a:r>
            <a:r>
              <a:rPr lang="tr-TR" dirty="0" smtClean="0"/>
              <a:t> da e posta ile duyurulacaktır. Tüm öğretim elemanlarımızın bu memnuniyet anketine katılımı koordinatörlüğümüzün daha verimli çalışabilmesi için önem arz etmektedir.</a:t>
            </a:r>
          </a:p>
          <a:p>
            <a:r>
              <a:rPr lang="tr-TR" dirty="0" smtClean="0"/>
              <a:t>27.10.2025 tarihinde Bologna koordinatörlüğü memnuniyet anketi üniversitemizdeki tüm paydaşlara  e mail üzerinden gönderilecektir.</a:t>
            </a:r>
          </a:p>
          <a:p>
            <a:r>
              <a:rPr lang="tr-TR" dirty="0" smtClean="0"/>
              <a:t>Katılımcı sayılarının artması için tüm birimlerin hazırlanan memnuniyet anketini doldurmasını önemle rica ederiz. </a:t>
            </a:r>
          </a:p>
        </p:txBody>
      </p:sp>
    </p:spTree>
    <p:extLst>
      <p:ext uri="{BB962C8B-B14F-4D97-AF65-F5344CB8AC3E}">
        <p14:creationId xmlns:p14="http://schemas.microsoft.com/office/powerpoint/2010/main" val="19623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Bologna</a:t>
            </a:r>
            <a:r>
              <a:rPr lang="tr-TR" sz="3200" dirty="0">
                <a:latin typeface="+mn-lt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Koordinatörlüğü</a:t>
            </a:r>
            <a:r>
              <a:rPr lang="tr-TR" sz="3200" dirty="0">
                <a:latin typeface="+mn-lt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 Memnuniyet Anketi</a:t>
            </a: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6048672" cy="5202455"/>
          </a:xfrm>
        </p:spPr>
      </p:pic>
    </p:spTree>
    <p:extLst>
      <p:ext uri="{BB962C8B-B14F-4D97-AF65-F5344CB8AC3E}">
        <p14:creationId xmlns:p14="http://schemas.microsoft.com/office/powerpoint/2010/main" val="20232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GÜNDEM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1610" y="980728"/>
            <a:ext cx="8229600" cy="5562869"/>
          </a:xfrm>
        </p:spPr>
        <p:txBody>
          <a:bodyPr>
            <a:normAutofit lnSpcReduction="10000"/>
          </a:bodyPr>
          <a:lstStyle/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Mayıs 2025 itibarı ile </a:t>
            </a:r>
            <a:r>
              <a:rPr lang="tr-TR" dirty="0"/>
              <a:t>Bologna’da son durum (14.05.2025</a:t>
            </a:r>
            <a:r>
              <a:rPr lang="tr-TR" dirty="0" smtClean="0"/>
              <a:t>)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2025 Bahar-Yaz ve 2025 Güz Döneminde Bologna Koordinatörlüğü Tarafından Yürütülen Çalışmalar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BİDB tarafından Bologna ders öğretim planı bilgilerinin 2025-2026 akademik yılına kopyalanması (02.09.2025 )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Ekim 2025 itibarı ile </a:t>
            </a:r>
            <a:r>
              <a:rPr lang="tr-TR" dirty="0"/>
              <a:t>Bologna’da son durum </a:t>
            </a:r>
            <a:r>
              <a:rPr lang="tr-TR" dirty="0" smtClean="0"/>
              <a:t>(13.10.2025) / Birimlere </a:t>
            </a:r>
            <a:r>
              <a:rPr lang="tr-TR" dirty="0"/>
              <a:t>göre eksik ders listesinin paylaşılması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Bologna </a:t>
            </a:r>
            <a:r>
              <a:rPr lang="tr-TR" dirty="0"/>
              <a:t>Birim Koordinatörleri (BBK) listesinin güncellenmesi hakkında üst </a:t>
            </a:r>
            <a:r>
              <a:rPr lang="tr-TR" dirty="0" smtClean="0"/>
              <a:t>yazının </a:t>
            </a:r>
            <a:r>
              <a:rPr lang="tr-TR" dirty="0"/>
              <a:t>gönderilmesi </a:t>
            </a:r>
            <a:r>
              <a:rPr lang="tr-TR" dirty="0" smtClean="0"/>
              <a:t>(03.10.2025)</a:t>
            </a:r>
            <a:endParaRPr lang="tr-TR" dirty="0"/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/>
              <a:t>Güncel BBK </a:t>
            </a:r>
            <a:r>
              <a:rPr lang="tr-TR" dirty="0" smtClean="0"/>
              <a:t>listelerinin </a:t>
            </a:r>
            <a:r>
              <a:rPr lang="tr-TR" dirty="0" err="1" smtClean="0"/>
              <a:t>ÖİDB’ye</a:t>
            </a:r>
            <a:r>
              <a:rPr lang="tr-TR" dirty="0" smtClean="0"/>
              <a:t> bildirilmesi</a:t>
            </a:r>
            <a:endParaRPr lang="tr-TR" dirty="0"/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err="1" smtClean="0"/>
              <a:t>ÖİDB’nin</a:t>
            </a:r>
            <a:r>
              <a:rPr lang="tr-TR" dirty="0" smtClean="0"/>
              <a:t> BBK listesini güncellemesi / Güncel BBK Listeleri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2025-2026 </a:t>
            </a:r>
            <a:r>
              <a:rPr lang="tr-TR" dirty="0"/>
              <a:t>Akademik </a:t>
            </a:r>
            <a:r>
              <a:rPr lang="tr-TR" dirty="0" smtClean="0"/>
              <a:t>Yılı Bologna Koordinatörlüğü İş Takvimi / Eylem Planlarımız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err="1" smtClean="0"/>
              <a:t>BBK’nın</a:t>
            </a:r>
            <a:r>
              <a:rPr lang="tr-TR" dirty="0" smtClean="0"/>
              <a:t> Birimlerinde Yürütmesi Gereken Çalışmalar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Bologna Memnuniyet Anketi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/>
              <a:t>Sorular &amp; Cevaplar</a:t>
            </a:r>
            <a:endParaRPr lang="tr-TR" dirty="0"/>
          </a:p>
          <a:p>
            <a:pPr marL="109728" indent="0">
              <a:buClr>
                <a:schemeClr val="tx1"/>
              </a:buCl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4800" b="1" dirty="0" smtClean="0">
                <a:solidFill>
                  <a:srgbClr val="FF0000"/>
                </a:solidFill>
              </a:rPr>
              <a:t>SORULAR,CEVAPLAR </a:t>
            </a:r>
            <a:r>
              <a:rPr lang="tr-TR" sz="4800" b="1" dirty="0" smtClean="0">
                <a:solidFill>
                  <a:srgbClr val="FF0000"/>
                </a:solidFill>
              </a:rPr>
              <a:t>ve ÖNERİLER…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75856" y="2955249"/>
            <a:ext cx="5868144" cy="1446405"/>
          </a:xfrm>
        </p:spPr>
        <p:txBody>
          <a:bodyPr>
            <a:normAutofit/>
          </a:bodyPr>
          <a:lstStyle/>
          <a:p>
            <a:r>
              <a:rPr lang="tr-TR" sz="4000" b="1" i="1" dirty="0" smtClean="0">
                <a:solidFill>
                  <a:srgbClr val="FF0000"/>
                </a:solidFill>
                <a:latin typeface="+mn-lt"/>
              </a:rPr>
              <a:t>Değerli katılımınız için çok teşekkür ederiz</a:t>
            </a:r>
            <a:r>
              <a:rPr lang="tr-TR" sz="4000" b="1" i="1" dirty="0" smtClean="0">
                <a:solidFill>
                  <a:srgbClr val="FF0000"/>
                </a:solidFill>
                <a:latin typeface="+mn-lt"/>
              </a:rPr>
              <a:t>….</a:t>
            </a:r>
            <a:r>
              <a:rPr lang="tr-TR" sz="4000" b="1" i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tr-TR" sz="4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7"/>
            <a:ext cx="9144000" cy="17471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392"/>
            <a:ext cx="9144000" cy="7200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" y="1405523"/>
            <a:ext cx="9144000" cy="9211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991"/>
            <a:ext cx="9144000" cy="9211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633"/>
            <a:ext cx="9144000" cy="9211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9" y="814771"/>
            <a:ext cx="9144000" cy="4384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" y="1289841"/>
            <a:ext cx="9144000" cy="7908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2160240" cy="18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0362" y="476673"/>
            <a:ext cx="8097744" cy="1608160"/>
          </a:xfrm>
          <a:solidFill>
            <a:schemeClr val="bg2">
              <a:alpha val="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. Mayıs 2025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itibarı ile Bologna’da son durum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(14.05.2025): % 100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1 of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713"/>
            <a:ext cx="9185468" cy="71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cap="all" dirty="0" smtClean="0">
                <a:solidFill>
                  <a:srgbClr val="FF0000"/>
                </a:solidFill>
              </a:rPr>
              <a:t>ÜNİVERSİTEMİZİN 5 </a:t>
            </a:r>
            <a:r>
              <a:rPr lang="tr-TR" b="1" cap="all" dirty="0">
                <a:solidFill>
                  <a:srgbClr val="FF0000"/>
                </a:solidFill>
              </a:rPr>
              <a:t>yıllık tam akreditasyon </a:t>
            </a:r>
            <a:r>
              <a:rPr lang="tr-TR" b="1" cap="all" dirty="0" smtClean="0">
                <a:solidFill>
                  <a:srgbClr val="FF0000"/>
                </a:solidFill>
              </a:rPr>
              <a:t>başarısı!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988839"/>
            <a:ext cx="7886700" cy="418812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YÖKAK tarafından verilen ve kalite güvencesi alanında en üst düzey değerlendirmelerden biri olan 5 yıllık tam akreditasyon belgesi, </a:t>
            </a:r>
            <a:r>
              <a:rPr lang="tr-TR" dirty="0" smtClean="0"/>
              <a:t>üniversitemiz tarafından </a:t>
            </a:r>
            <a:r>
              <a:rPr lang="tr-TR" dirty="0"/>
              <a:t>başarıyla </a:t>
            </a:r>
            <a:r>
              <a:rPr lang="tr-TR" dirty="0" smtClean="0"/>
              <a:t>alınmıştır. </a:t>
            </a:r>
          </a:p>
          <a:p>
            <a:r>
              <a:rPr lang="tr-TR" dirty="0" smtClean="0"/>
              <a:t>YÖKAK </a:t>
            </a:r>
            <a:r>
              <a:rPr lang="tr-TR" dirty="0"/>
              <a:t>değerlendirme heyetinin gerçekleştirdiği saha ziyaretleri sonucunda, kalite güvencesi sisteminin tüm koşullarını başarıyla karşılayan BUÜ, </a:t>
            </a:r>
            <a:r>
              <a:rPr lang="tr-TR" b="1" dirty="0">
                <a:solidFill>
                  <a:srgbClr val="FF0000"/>
                </a:solidFill>
              </a:rPr>
              <a:t>18 Temmuz 2025</a:t>
            </a:r>
            <a:r>
              <a:rPr lang="tr-TR" dirty="0"/>
              <a:t> tarihli kurul kararıyla </a:t>
            </a:r>
            <a:r>
              <a:rPr lang="tr-TR" b="1" dirty="0">
                <a:solidFill>
                  <a:srgbClr val="FF0000"/>
                </a:solidFill>
              </a:rPr>
              <a:t>“Tam Akredite”</a:t>
            </a:r>
            <a:r>
              <a:rPr lang="tr-TR" dirty="0"/>
              <a:t> üniversite ilan </a:t>
            </a:r>
            <a:r>
              <a:rPr lang="tr-TR" dirty="0" smtClean="0"/>
              <a:t>edilmiştir.</a:t>
            </a:r>
          </a:p>
          <a:p>
            <a:r>
              <a:rPr lang="tr-TR" dirty="0" smtClean="0"/>
              <a:t>Bu akreditasyon </a:t>
            </a:r>
            <a:r>
              <a:rPr lang="tr-TR" dirty="0"/>
              <a:t>belgesi, üniversitemizde liderlik, yönetişim ve kalite, eğitim-öğretim, araştırma-geliştirme ve toplumsal katkı süreçlerinin, sürekli iyileştirme kültürü çerçevesinde gelişerek, uluslararası yükseköğretim standartlarına uygun olduğunun göstergesidir. Bu başarı tüm birimlerimiz, akademik, idari çalışanlarımız, öğrencilerimiz ve dış paydaşlarımız ile 2023</a:t>
            </a:r>
            <a:r>
              <a:rPr lang="tr-TR" b="1" dirty="0"/>
              <a:t> </a:t>
            </a:r>
            <a:r>
              <a:rPr lang="tr-TR" dirty="0"/>
              <a:t>yılından bugüne hayata geçirilen sistematik ve kararlı çalışmanın </a:t>
            </a:r>
            <a:r>
              <a:rPr lang="tr-TR" dirty="0" smtClean="0"/>
              <a:t>sonucudur.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42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 smtClean="0">
                <a:solidFill>
                  <a:srgbClr val="FF0000"/>
                </a:solidFill>
              </a:rPr>
              <a:t>TEŞEKKÜR!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4000" dirty="0" smtClean="0"/>
              <a:t>Meslek yüksek okulunuzdan görevlendirilen Bologna birim koordinatörleri olarak, Bologna Koordinatörlüğümüzün yıl boyunca yürüttüğü güncelleme çalışmalarına vermiş olduğunuz tam destek ve bu çalışmalara ayırmış olduğunuz değerli zamanınızdan ötürü hepinize teşekkür ederiz.</a:t>
            </a:r>
          </a:p>
          <a:p>
            <a:pPr algn="just"/>
            <a:endParaRPr lang="tr-TR" dirty="0"/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0190"/>
            <a:ext cx="1440160" cy="13348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5431"/>
            <a:ext cx="1713327" cy="1504384"/>
          </a:xfrm>
          <a:prstGeom prst="rect">
            <a:avLst/>
          </a:prstGeom>
        </p:spPr>
      </p:pic>
      <p:sp>
        <p:nvSpPr>
          <p:cNvPr id="6" name="AutoShape 2" descr="Alkış GIF - PHONEKY'den İndirin ve Paylaşı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8" descr="Bursa Uludağ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07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8356" y="332656"/>
            <a:ext cx="8547288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. 2025 Bahar- Yaz, 2025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Güz Döneminde Bologna Koordinatörlüğü Olarak Yürütülen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Çalışmalar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916831"/>
            <a:ext cx="7886700" cy="4260131"/>
          </a:xfrm>
        </p:spPr>
        <p:txBody>
          <a:bodyPr>
            <a:normAutofit/>
          </a:bodyPr>
          <a:lstStyle/>
          <a:p>
            <a:pPr algn="just"/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4101" y="1774916"/>
            <a:ext cx="79757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dirty="0"/>
              <a:t>YÖKAK Kurumsal Akreditasyon Ziyareti </a:t>
            </a:r>
            <a:r>
              <a:rPr lang="tr-TR" dirty="0" smtClean="0"/>
              <a:t>Öncesi Bilgi Paketi &amp; Ders Kataloğundaki TYYÇ ve TAY Veri Girişlerinin Nasıl Yapılacağı ile İlgili Program Koordinatörleri ile Görüşülmesi (14.03.2025) </a:t>
            </a:r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dirty="0" smtClean="0"/>
              <a:t>Meslek yüksekokullarında Ortak Olarak Okutulan Programların Temel Alan Yeterliliklerinin MEYOK Koordinatörü Prof. Dr. Çağatan Taşkın ile Görüşülmesi (17.03.2025)</a:t>
            </a:r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dirty="0" smtClean="0"/>
              <a:t>Bologna Veri Girişlerine İlişkin Kontrol Listesi Konusunda Rektör Yardımcımız Prof. Dr. İrfan </a:t>
            </a:r>
            <a:r>
              <a:rPr lang="tr-TR" dirty="0" err="1" smtClean="0"/>
              <a:t>Kırıştıoğlu</a:t>
            </a:r>
            <a:r>
              <a:rPr lang="tr-TR" dirty="0" smtClean="0"/>
              <a:t> ile Görüşülmesi (25.03.2025)</a:t>
            </a:r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dirty="0" smtClean="0"/>
              <a:t>Kurumsal Akreditasyon Süreci Kapsamında Meslek Yüksekokulları Müdürlükleri ile Yürütülen Çalışmalar (11.04.2025)</a:t>
            </a:r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dirty="0" smtClean="0"/>
              <a:t>Meslek Yüksekokullarında Okutulan Programların Akreditasyon Süreci Yaz Dönemi Çalışmalarının </a:t>
            </a:r>
            <a:r>
              <a:rPr lang="tr-TR" dirty="0"/>
              <a:t>MEYOK Koordinatörü Prof. Dr. Çağatan Taşkın </a:t>
            </a:r>
            <a:r>
              <a:rPr lang="tr-TR" dirty="0" smtClean="0"/>
              <a:t>ile Görüşülmesi (18.06.2025)</a:t>
            </a:r>
          </a:p>
          <a:p>
            <a:pPr marL="395478" indent="-285750">
              <a:buFont typeface="Arial" panose="020B0604020202020204" pitchFamily="34" charset="0"/>
              <a:buChar char="•"/>
            </a:pPr>
            <a:r>
              <a:rPr lang="tr-TR" dirty="0" smtClean="0"/>
              <a:t>Akreditasyon Sürecinde olan </a:t>
            </a:r>
            <a:r>
              <a:rPr lang="tr-TR" dirty="0" err="1" smtClean="0"/>
              <a:t>MYO’ların</a:t>
            </a:r>
            <a:r>
              <a:rPr lang="tr-TR" dirty="0" smtClean="0"/>
              <a:t> </a:t>
            </a:r>
            <a:r>
              <a:rPr lang="tr-TR" dirty="0"/>
              <a:t>Bilgi Paketi &amp; Ders Kataloğundaki </a:t>
            </a:r>
            <a:r>
              <a:rPr lang="tr-TR" dirty="0" smtClean="0"/>
              <a:t>Bologna Ders Öğretim Planı Veri Girişlerine Yönelik Verilecek Eğitimin Detaylarının </a:t>
            </a:r>
            <a:r>
              <a:rPr lang="tr-TR" dirty="0"/>
              <a:t>MEYOK Koordinatörü Prof. Dr. Çağatan Taşkın </a:t>
            </a:r>
            <a:r>
              <a:rPr lang="tr-TR" dirty="0" smtClean="0"/>
              <a:t>ile Görüşülmesi (08.08.2025)</a:t>
            </a:r>
          </a:p>
        </p:txBody>
      </p:sp>
    </p:spTree>
    <p:extLst>
      <p:ext uri="{BB962C8B-B14F-4D97-AF65-F5344CB8AC3E}">
        <p14:creationId xmlns:p14="http://schemas.microsoft.com/office/powerpoint/2010/main" val="8254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119814" cy="720081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2025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Bahar-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Yaz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r>
              <a:rPr lang="tr-TR" b="1" dirty="0" smtClean="0">
                <a:solidFill>
                  <a:srgbClr val="FF0000"/>
                </a:solidFill>
                <a:latin typeface="+mn-lt"/>
              </a:rPr>
              <a:t>2025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Güz Döneminde Bologna Koordinatörlüğü Olarak Yürütülen Çalışmalar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4041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/>
              <a:t>Meslek Yüksekokullarının Akreditasyon Sürecine Yönelik Bilgi </a:t>
            </a:r>
            <a:r>
              <a:rPr lang="tr-TR" dirty="0"/>
              <a:t>Paketi &amp; Ders </a:t>
            </a:r>
            <a:r>
              <a:rPr lang="tr-TR" dirty="0" smtClean="0"/>
              <a:t>Kataloğunda Yapılması Gereken Çalışmaların MYO Müdürlükleri, Program Başkanları ve Bologna Birim Koordinatörleri ile Görüşülmesi (03.09.2025)</a:t>
            </a:r>
          </a:p>
          <a:p>
            <a:pPr algn="just"/>
            <a:r>
              <a:rPr lang="tr-TR" dirty="0" smtClean="0"/>
              <a:t>MYO Bilgilendirme Toplantısında Görüşülüp </a:t>
            </a:r>
            <a:r>
              <a:rPr lang="tr-TR" dirty="0"/>
              <a:t>Bilgi Paketi &amp; Ders </a:t>
            </a:r>
            <a:r>
              <a:rPr lang="tr-TR" dirty="0" smtClean="0"/>
              <a:t>Kataloğunda Yapılması İstenen Biçimsel Değişikliklerin BİDB ile Görüşülmesi (11.09.2025)</a:t>
            </a:r>
          </a:p>
          <a:p>
            <a:pPr algn="just"/>
            <a:r>
              <a:rPr lang="tr-TR" dirty="0"/>
              <a:t>Bilgi Paketi &amp; Ders </a:t>
            </a:r>
            <a:r>
              <a:rPr lang="tr-TR" dirty="0" smtClean="0"/>
              <a:t>Kataloğunda Yer Alan 8.2 ve 8.3 Tablolarının TAY ve TYYÇ Program Yeterliliklerine Göre Doldurulması (12.09.2025)</a:t>
            </a:r>
          </a:p>
          <a:p>
            <a:pPr algn="just"/>
            <a:r>
              <a:rPr lang="tr-TR" dirty="0" smtClean="0"/>
              <a:t>Bologna </a:t>
            </a:r>
            <a:r>
              <a:rPr lang="tr-TR" dirty="0"/>
              <a:t>Koordinatörlüğü Web Sayfamızdan güncellemelerdeki son durumun sürekli olarak paydaşlarımız ile </a:t>
            </a:r>
            <a:r>
              <a:rPr lang="tr-TR" dirty="0" smtClean="0"/>
              <a:t>paylaşılması</a:t>
            </a:r>
          </a:p>
          <a:p>
            <a:pPr algn="just"/>
            <a:r>
              <a:rPr lang="tr-TR" dirty="0" smtClean="0"/>
              <a:t>Bologna </a:t>
            </a:r>
            <a:r>
              <a:rPr lang="tr-TR" dirty="0"/>
              <a:t>Birim Koordinatörleri (BBK) listesinin güncellenmesi hakkında üst yazının gönderilmesi (</a:t>
            </a:r>
            <a:r>
              <a:rPr lang="tr-TR" dirty="0" smtClean="0"/>
              <a:t>03.10.2025)</a:t>
            </a:r>
          </a:p>
          <a:p>
            <a:pPr algn="just"/>
            <a:r>
              <a:rPr lang="tr-TR" dirty="0" smtClean="0"/>
              <a:t>Güncel </a:t>
            </a:r>
            <a:r>
              <a:rPr lang="tr-TR" dirty="0"/>
              <a:t>BBK listelerinin otomasyon birimine gönderilmesi  </a:t>
            </a:r>
            <a:endParaRPr lang="tr-TR" dirty="0" smtClean="0"/>
          </a:p>
          <a:p>
            <a:pPr algn="just"/>
            <a:r>
              <a:rPr lang="tr-TR" dirty="0" err="1" smtClean="0"/>
              <a:t>ÖİDB’nin</a:t>
            </a:r>
            <a:r>
              <a:rPr lang="tr-TR" dirty="0" smtClean="0"/>
              <a:t> </a:t>
            </a:r>
            <a:r>
              <a:rPr lang="tr-TR" dirty="0"/>
              <a:t>BBK listesini güncellemesi (</a:t>
            </a:r>
            <a:r>
              <a:rPr lang="tr-TR" dirty="0" smtClean="0"/>
              <a:t>08.10.2025)</a:t>
            </a:r>
          </a:p>
          <a:p>
            <a:pPr algn="just"/>
            <a:r>
              <a:rPr lang="tr-TR" dirty="0" err="1" smtClean="0"/>
              <a:t>BBK’lar</a:t>
            </a:r>
            <a:r>
              <a:rPr lang="tr-TR" dirty="0" smtClean="0"/>
              <a:t> </a:t>
            </a:r>
            <a:r>
              <a:rPr lang="tr-TR" dirty="0"/>
              <a:t>tarafından nihai raporların gönderilmesi (10.10.2025)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88173"/>
            <a:ext cx="936104" cy="8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Sar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1295</Words>
  <Application>Microsoft Office PowerPoint</Application>
  <PresentationFormat>Ekran Gösterisi (4:3)</PresentationFormat>
  <Paragraphs>125</Paragraphs>
  <Slides>31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 </vt:lpstr>
      <vt:lpstr>Calibri (Başlıklar)</vt:lpstr>
      <vt:lpstr>Calibri Light</vt:lpstr>
      <vt:lpstr>Times New Roman</vt:lpstr>
      <vt:lpstr>Wingdings</vt:lpstr>
      <vt:lpstr>Office Teması</vt:lpstr>
      <vt:lpstr> </vt:lpstr>
      <vt:lpstr>BUÜ Bologna Birim Koordinatörlerimiz  Hoşgeldiniz!   2025-2026 Güz Dönemi</vt:lpstr>
      <vt:lpstr>GÜNDEM</vt:lpstr>
      <vt:lpstr>1. Mayıs 2025 itibarı ile Bologna’da son durum (14.05.2025): % 100</vt:lpstr>
      <vt:lpstr>PowerPoint Sunusu</vt:lpstr>
      <vt:lpstr>ÜNİVERSİTEMİZİN 5 yıllık tam akreditasyon başarısı!</vt:lpstr>
      <vt:lpstr>TEŞEKKÜR!</vt:lpstr>
      <vt:lpstr>2. 2025 Bahar- Yaz, 2025 Güz Döneminde Bologna Koordinatörlüğü Olarak Yürütülen Çalışmalar</vt:lpstr>
      <vt:lpstr>2. 2025 Bahar- Yaz, 2025 Güz Döneminde Bologna Koordinatörlüğü Olarak Yürütülen Çalışmalar</vt:lpstr>
      <vt:lpstr>2025 Yılında Akreditasyon Süreci Devam Eden MYO Programlarımız</vt:lpstr>
      <vt:lpstr>PowerPoint Sunusu</vt:lpstr>
      <vt:lpstr>2. Kontrol Listesi ve Nihai Raporlarının KİKSİS Üzerinden Paylaşılması </vt:lpstr>
      <vt:lpstr> </vt:lpstr>
      <vt:lpstr>4. 13 Ekim 2025 / Saat 09:00 İtibarı ile Bologna’da son durum (13.10.2025)  </vt:lpstr>
      <vt:lpstr>Meslek Yüksekokullarında Bolgona Ders Öğretim Planı Bilgisi Eksiği Olan Ders Sayıları : 224 Ders</vt:lpstr>
      <vt:lpstr>PowerPoint Sunusu</vt:lpstr>
      <vt:lpstr>PowerPoint Sunusu</vt:lpstr>
      <vt:lpstr>7. BBK Listesi, Bologna Doluluk Oranı ve Bologna Koordinatörlüğü’nden Haberlerin Web Sayfasında Güncellenmesi </vt:lpstr>
      <vt:lpstr>8. 2025-2026 Güz Döneminde Neden Tüm Birimlerde Yeniden Bologna Bilgilerinin Güncelleme Sürecine Gidilmelidir ?</vt:lpstr>
      <vt:lpstr>8. Bologna Sürecinde Var Olan Aksaklıklar</vt:lpstr>
      <vt:lpstr>Bilgi Paketi &amp; Ders  Kataloğundaki Güncellemelerin Yapılması </vt:lpstr>
      <vt:lpstr>9. Bologna Sürecinde 2025 Güz Dönemi İş Takvimi &amp;  Eylem Planlarımız </vt:lpstr>
      <vt:lpstr>PowerPoint Sunusu</vt:lpstr>
      <vt:lpstr>TEMMUZ-ARALIK 2025 DÖNEMİNDE YAPILACAK ÇALIŞMALAR </vt:lpstr>
      <vt:lpstr>TEMMUZ-ARALIK 2025 DÖNEMİNDE YAPILACAK ÇALIŞMALAR </vt:lpstr>
      <vt:lpstr>TEMMUZ-ARALIK 2025 DÖNEMİNDE YAPILACAK ÇALIŞMALAR </vt:lpstr>
      <vt:lpstr>TEMMUZ-ARALIK 2025 DÖNEMİNDE YAPILACAK ÇALIŞMALAR </vt:lpstr>
      <vt:lpstr>Bologna Koordinatörlüğü  Memnuniyet Anketi </vt:lpstr>
      <vt:lpstr>Bologna Koordinatörlüğü  Memnuniyet Anketi</vt:lpstr>
      <vt:lpstr>PowerPoint Sunusu</vt:lpstr>
      <vt:lpstr>Değerli katılımınız için çok teşekkür ederiz….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Evren</dc:creator>
  <cp:lastModifiedBy>Lenovo</cp:lastModifiedBy>
  <cp:revision>680</cp:revision>
  <cp:lastPrinted>2024-10-17T10:50:23Z</cp:lastPrinted>
  <dcterms:created xsi:type="dcterms:W3CDTF">2020-12-30T02:12:34Z</dcterms:created>
  <dcterms:modified xsi:type="dcterms:W3CDTF">2025-10-13T20:02:26Z</dcterms:modified>
</cp:coreProperties>
</file>